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0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1C3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67" autoAdjust="0"/>
    <p:restoredTop sz="94635"/>
  </p:normalViewPr>
  <p:slideViewPr>
    <p:cSldViewPr>
      <p:cViewPr varScale="1">
        <p:scale>
          <a:sx n="110" d="100"/>
          <a:sy n="110" d="100"/>
        </p:scale>
        <p:origin x="152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296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652C3F-CB33-4C3A-8181-AE415AA66CCC}" type="datetimeFigureOut">
              <a:rPr lang="bg-BG" smtClean="0"/>
              <a:pPr/>
              <a:t>4.11.19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2CCC15-857B-4966-B527-60EFD7A0C09C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1582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1E20C5-01A1-4C9E-A25E-57F47DB19764}" type="datetimeFigureOut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53A8091-93A2-45E8-9BA8-A80B8085AEA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473579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 userDrawn="1"/>
        </p:nvGrpSpPr>
        <p:grpSpPr bwMode="auto">
          <a:xfrm>
            <a:off x="0" y="5589240"/>
            <a:ext cx="9144000" cy="1268760"/>
            <a:chOff x="0" y="5157192"/>
            <a:chExt cx="9144000" cy="1700808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5157192"/>
              <a:ext cx="9144000" cy="1296327"/>
            </a:xfrm>
            <a:prstGeom prst="rect">
              <a:avLst/>
            </a:prstGeom>
            <a:solidFill>
              <a:srgbClr val="EDD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6" name="Picture 8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5446"/>
              <a:ext cx="9144000" cy="42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9"/>
          <p:cNvSpPr/>
          <p:nvPr userDrawn="1"/>
        </p:nvSpPr>
        <p:spPr>
          <a:xfrm>
            <a:off x="107950" y="6495064"/>
            <a:ext cx="89281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800" b="0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декември 2019 г</a:t>
            </a:r>
            <a:r>
              <a:rPr lang="en-US" sz="1800" b="0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bg-BG" sz="1800" b="0" i="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СА “Д. А. Ценов - Свищов</a:t>
            </a:r>
            <a:endParaRPr lang="en-US" sz="18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5589240"/>
            <a:ext cx="9144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btitle 2"/>
          <p:cNvSpPr txBox="1">
            <a:spLocks/>
          </p:cNvSpPr>
          <p:nvPr userDrawn="1"/>
        </p:nvSpPr>
        <p:spPr>
          <a:xfrm>
            <a:off x="107950" y="5601940"/>
            <a:ext cx="8928100" cy="9536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2700" b="0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Дигитално ученическо състезание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2700" b="1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„Банкиране, финансиране и бюджетиране” 7.0</a:t>
            </a:r>
            <a:endParaRPr lang="bg-BG" sz="3200" b="1" kern="1200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33582"/>
            <a:ext cx="9144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" y="1462088"/>
            <a:ext cx="8928100" cy="2759000"/>
          </a:xfrm>
        </p:spPr>
        <p:txBody>
          <a:bodyPr>
            <a:normAutofit/>
          </a:bodyPr>
          <a:lstStyle>
            <a:lvl1pPr>
              <a:defRPr sz="4400" b="1" i="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148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1"/>
          <p:cNvSpPr txBox="1">
            <a:spLocks/>
          </p:cNvSpPr>
          <p:nvPr userDrawn="1"/>
        </p:nvSpPr>
        <p:spPr bwMode="auto">
          <a:xfrm>
            <a:off x="1979613" y="-26988"/>
            <a:ext cx="6553200" cy="1150938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b="1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bg-BG" sz="3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Катедра “Финанси и кредит”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bg-BG" sz="3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СА “Д. А. Ценов” - Свищов</a:t>
            </a:r>
            <a:endParaRPr lang="en-US" sz="3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539552" y="170080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6017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55F83-0BD9-47B2-8667-B5967F36ED03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91212-9C9C-4C4C-A672-B5EFC0F9882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756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0CDA3-0F36-445A-AE28-8DFA5B4CDE26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F92E7-CAD6-4522-A8A6-86CA58E0C85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19899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1972"/>
            <a:ext cx="9144000" cy="456027"/>
          </a:xfrm>
          <a:prstGeom prst="rect">
            <a:avLst/>
          </a:prstGeom>
          <a:solidFill>
            <a:srgbClr val="EDD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0" y="-26988"/>
            <a:ext cx="9144000" cy="1489076"/>
            <a:chOff x="0" y="-387424"/>
            <a:chExt cx="9144000" cy="1489614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87424"/>
              <a:ext cx="9144000" cy="1489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itle 1"/>
            <p:cNvSpPr txBox="1">
              <a:spLocks/>
            </p:cNvSpPr>
            <p:nvPr userDrawn="1"/>
          </p:nvSpPr>
          <p:spPr>
            <a:xfrm>
              <a:off x="1979613" y="-387424"/>
              <a:ext cx="6553200" cy="1151354"/>
            </a:xfrm>
            <a:prstGeom prst="rect">
              <a:avLst/>
            </a:prstGeom>
          </p:spPr>
          <p:txBody>
            <a:bodyPr lIns="0" tIns="0" rIns="0" bIns="0" anchor="ctr"/>
            <a:lstStyle>
              <a:lvl1pPr>
                <a:defRPr b="1">
                  <a:solidFill>
                    <a:srgbClr val="621C3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 fontAlgn="auto">
                <a:spcAft>
                  <a:spcPts val="0"/>
                </a:spcAft>
                <a:defRPr/>
              </a:pPr>
              <a:r>
                <a:rPr lang="bg-BG" sz="300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Катедра “Финанси и кредит” </a:t>
              </a:r>
            </a:p>
            <a:p>
              <a:pPr algn="ctr" fontAlgn="auto">
                <a:spcAft>
                  <a:spcPts val="0"/>
                </a:spcAft>
                <a:defRPr/>
              </a:pPr>
              <a:r>
                <a:rPr lang="bg-BG" sz="300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СА “Д. А. Ценов” - Свищов</a:t>
              </a:r>
              <a:endParaRPr lang="en-US" sz="300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8" name="Title 1"/>
          <p:cNvSpPr txBox="1">
            <a:spLocks/>
          </p:cNvSpPr>
          <p:nvPr userDrawn="1"/>
        </p:nvSpPr>
        <p:spPr>
          <a:xfrm>
            <a:off x="251520" y="6401973"/>
            <a:ext cx="8136903" cy="4778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bg-BG" sz="13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Дигитално ученическо състезание  „Банкиране, финансиране и бюджетиране” 7.0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bg-BG" sz="13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 декември 2019 г., СА </a:t>
            </a:r>
            <a:r>
              <a:rPr lang="bg-BG" sz="1300" b="1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</a:t>
            </a:r>
            <a:r>
              <a:rPr lang="bg-BG" sz="13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Д. А. Ценов</a:t>
            </a:r>
            <a:r>
              <a:rPr lang="bg-BG" sz="1300" b="1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  <a:r>
              <a:rPr lang="bg-BG" sz="13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- Свищов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401971"/>
            <a:ext cx="9144000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1"/>
            <a:ext cx="8229600" cy="4525963"/>
          </a:xfrm>
        </p:spPr>
        <p:txBody>
          <a:bodyPr>
            <a:normAutofit/>
          </a:bodyPr>
          <a:lstStyle>
            <a:lvl1pPr>
              <a:defRPr>
                <a:solidFill>
                  <a:srgbClr val="621C30"/>
                </a:solidFill>
              </a:defRPr>
            </a:lvl1pPr>
            <a:lvl2pPr>
              <a:defRPr>
                <a:solidFill>
                  <a:srgbClr val="621C30"/>
                </a:solidFill>
              </a:defRPr>
            </a:lvl2pPr>
            <a:lvl3pPr>
              <a:defRPr>
                <a:solidFill>
                  <a:srgbClr val="621C30"/>
                </a:solidFill>
              </a:defRPr>
            </a:lvl3pPr>
            <a:lvl4pPr>
              <a:defRPr>
                <a:solidFill>
                  <a:srgbClr val="621C30"/>
                </a:solidFill>
              </a:defRPr>
            </a:lvl4pPr>
            <a:lvl5pPr>
              <a:defRPr>
                <a:solidFill>
                  <a:srgbClr val="621C3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297196" y="6401971"/>
            <a:ext cx="369887" cy="387766"/>
          </a:xfrm>
        </p:spPr>
        <p:txBody>
          <a:bodyPr/>
          <a:lstStyle>
            <a:lvl1pPr>
              <a:defRPr>
                <a:solidFill>
                  <a:srgbClr val="262626"/>
                </a:solidFill>
              </a:defRPr>
            </a:lvl1pPr>
          </a:lstStyle>
          <a:p>
            <a:fld id="{14AC1B97-8E92-475E-8F0D-1A90168C059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8152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94E87-25AE-47B5-BDA4-774CE1E70C4E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3BF42-4C70-499B-823F-1CAEC4ED768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9297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E5DB4-169E-439E-9C78-E6E6B62628C8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20DC9-4F20-4289-A1BB-FF9D2E84852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7911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EB83-481A-483C-8BD2-E5760FFB4564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52BB4A-512E-41D7-BE58-F6506FBB86C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2990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9DFB-E193-44F4-9FF6-839E8AB6D7AA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21FA7-7486-4D00-A106-748A3DB1BEB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72285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A04F2-7BC8-4857-937E-38D73602232D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7C2E5-A115-4C48-B5EA-C5CA09CE61E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524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DF619-D1E6-428E-A91A-119B6B83F1F3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BC8EF-1DA5-4C78-8993-EB75D787C1E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5695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26C68-2971-4BC6-8DF5-513707C22241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FF962-3786-4DB9-9358-6DFFA5AE0D3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3843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46D6B1-A5CB-495E-BEBD-54161F3CD1B1}" type="datetime1">
              <a:rPr lang="en-US"/>
              <a:pPr>
                <a:defRPr/>
              </a:pPr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D71BEC3-F63F-480A-AD38-12EBCFA7A388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1719" y="3068960"/>
            <a:ext cx="6949867" cy="936104"/>
          </a:xfrm>
        </p:spPr>
        <p:txBody>
          <a:bodyPr>
            <a:normAutofit fontScale="90000"/>
          </a:bodyPr>
          <a:lstStyle/>
          <a:p>
            <a:pPr algn="r"/>
            <a:br>
              <a:rPr lang="bg-BG" sz="2800" dirty="0"/>
            </a:br>
            <a:endParaRPr lang="bg-BG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555776" y="3933056"/>
            <a:ext cx="5656375" cy="37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bg-BG" sz="2600" dirty="0">
                <a:effectLst/>
              </a:rPr>
              <a:t>Отбор № „</a:t>
            </a:r>
            <a:r>
              <a:rPr lang="en-US" sz="2600" dirty="0">
                <a:effectLst/>
              </a:rPr>
              <a:t>XY</a:t>
            </a:r>
            <a:r>
              <a:rPr lang="bg-BG" sz="2600" dirty="0">
                <a:effectLst/>
              </a:rPr>
              <a:t>“  Направление</a:t>
            </a:r>
            <a:r>
              <a:rPr lang="bg-BG" sz="2400" dirty="0">
                <a:effectLst/>
              </a:rPr>
              <a:t> „.......................................................“</a:t>
            </a:r>
            <a:endParaRPr lang="en-US" sz="2400" dirty="0">
              <a:effectLst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32385" y="1414154"/>
            <a:ext cx="1512218" cy="2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bg-BG" sz="1800" b="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Партньори</a:t>
            </a:r>
            <a:r>
              <a:rPr lang="en-US" sz="1800" b="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: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-24324" y="4797152"/>
            <a:ext cx="916832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123727" y="1597451"/>
            <a:ext cx="622024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3200" b="1" dirty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НАИМЕНОВАНИЕ НА ПРОЕКТА</a:t>
            </a:r>
            <a:r>
              <a:rPr lang="en-US" sz="3200" b="1" dirty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 </a:t>
            </a:r>
          </a:p>
          <a:p>
            <a:pPr algn="r"/>
            <a:r>
              <a:rPr lang="en-US" sz="2400" b="1" dirty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………………………………………………………………….</a:t>
            </a:r>
          </a:p>
          <a:p>
            <a:pPr algn="r"/>
            <a:r>
              <a:rPr lang="en-US" sz="2400" b="1" dirty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………………………………………………………………….</a:t>
            </a:r>
          </a:p>
          <a:p>
            <a:pPr algn="r"/>
            <a:endParaRPr lang="bg-BG" sz="2400" b="1" dirty="0">
              <a:solidFill>
                <a:srgbClr val="621C3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-23696" y="1622465"/>
            <a:ext cx="1624380" cy="1763618"/>
            <a:chOff x="39656" y="1974964"/>
            <a:chExt cx="1536542" cy="2158478"/>
          </a:xfrm>
        </p:grpSpPr>
        <p:grpSp>
          <p:nvGrpSpPr>
            <p:cNvPr id="17" name="Group 16"/>
            <p:cNvGrpSpPr/>
            <p:nvPr/>
          </p:nvGrpSpPr>
          <p:grpSpPr>
            <a:xfrm>
              <a:off x="39656" y="2371272"/>
              <a:ext cx="1536542" cy="1762170"/>
              <a:chOff x="-93694" y="2040577"/>
              <a:chExt cx="1536542" cy="1666842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3694" y="2040577"/>
                <a:ext cx="1536541" cy="70242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1008" r="13601" b="-1"/>
              <a:stretch/>
            </p:blipFill>
            <p:spPr>
              <a:xfrm>
                <a:off x="-29714" y="2750754"/>
                <a:ext cx="1472562" cy="321362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5500" y="3181504"/>
                <a:ext cx="1459283" cy="525915"/>
              </a:xfrm>
              <a:prstGeom prst="rect">
                <a:avLst/>
              </a:prstGeom>
            </p:spPr>
          </p:pic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50" y="1974964"/>
              <a:ext cx="1514684" cy="605746"/>
            </a:xfrm>
            <a:prstGeom prst="rect">
              <a:avLst/>
            </a:prstGeom>
          </p:spPr>
        </p:pic>
      </p:grpSp>
      <p:pic>
        <p:nvPicPr>
          <p:cNvPr id="27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" y="3388364"/>
            <a:ext cx="1418055" cy="310591"/>
          </a:xfrm>
          <a:prstGeom prst="rect">
            <a:avLst/>
          </a:prstGeo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" y="3719135"/>
            <a:ext cx="1346048" cy="391375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83" y="4134306"/>
            <a:ext cx="1417631" cy="579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АНАЛИЗ НА РИСКА: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10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5435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ЕФЕКТИВНОСТ НА БИЗНЕС ИДЕЯТА И ОЧАКВАНИ РЕЗУЛТАТИ: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11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54352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91680" y="1340768"/>
            <a:ext cx="7272808" cy="181545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bg-BG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bg-BG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Благодарим за вниманието!</a:t>
            </a:r>
          </a:p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bg-BG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Очакваме Вашите въпроси!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F91EB1-3949-43B5-9929-4B53FAA5A018}" type="slidenum">
              <a:rPr lang="en-US" altLang="bg-BG">
                <a:solidFill>
                  <a:srgbClr val="262626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en-US" altLang="bg-BG">
              <a:solidFill>
                <a:srgbClr val="262626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68516" y="1700808"/>
            <a:ext cx="1512218" cy="2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bg-BG" sz="1800" b="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Партньори</a:t>
            </a:r>
            <a:r>
              <a:rPr lang="en-US" sz="1800" b="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: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-12162" y="5851975"/>
            <a:ext cx="916832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 bwMode="auto">
          <a:xfrm>
            <a:off x="3131840" y="4653136"/>
            <a:ext cx="5656375" cy="37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bg-BG" sz="2600" dirty="0">
                <a:effectLst/>
              </a:rPr>
              <a:t>Отбор № „</a:t>
            </a:r>
            <a:r>
              <a:rPr lang="en-US" sz="2600" dirty="0">
                <a:effectLst/>
              </a:rPr>
              <a:t>XY</a:t>
            </a:r>
            <a:r>
              <a:rPr lang="bg-BG" sz="2600" dirty="0">
                <a:effectLst/>
              </a:rPr>
              <a:t>“  Направление</a:t>
            </a:r>
            <a:r>
              <a:rPr lang="bg-BG" sz="2400" dirty="0">
                <a:effectLst/>
              </a:rPr>
              <a:t> „.......................................................“</a:t>
            </a:r>
            <a:endParaRPr lang="en-US" sz="2400" dirty="0">
              <a:effectLst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23728" y="3284984"/>
            <a:ext cx="67687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3200" b="1" dirty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ПРОЕКТ</a:t>
            </a:r>
            <a:r>
              <a:rPr lang="en-US" sz="3200" b="1" dirty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: </a:t>
            </a:r>
            <a:r>
              <a:rPr lang="en-US" sz="2400" b="1" dirty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………………………………………………………….</a:t>
            </a:r>
          </a:p>
          <a:p>
            <a:pPr algn="r"/>
            <a:r>
              <a:rPr lang="en-US" sz="2400" b="1" dirty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………………………………………………………………….</a:t>
            </a:r>
          </a:p>
          <a:p>
            <a:pPr algn="r"/>
            <a:endParaRPr lang="bg-BG" sz="2400" b="1" dirty="0">
              <a:solidFill>
                <a:srgbClr val="621C3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656" y="1974964"/>
            <a:ext cx="1536542" cy="2866439"/>
            <a:chOff x="39656" y="1974964"/>
            <a:chExt cx="1536542" cy="2866439"/>
          </a:xfrm>
        </p:grpSpPr>
        <p:grpSp>
          <p:nvGrpSpPr>
            <p:cNvPr id="11" name="Group 10"/>
            <p:cNvGrpSpPr/>
            <p:nvPr/>
          </p:nvGrpSpPr>
          <p:grpSpPr>
            <a:xfrm>
              <a:off x="39656" y="2371272"/>
              <a:ext cx="1536542" cy="2470131"/>
              <a:chOff x="-93694" y="2040577"/>
              <a:chExt cx="1536542" cy="2336505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3694" y="2040577"/>
                <a:ext cx="1536541" cy="70242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1008" r="13601" b="-1"/>
              <a:stretch/>
            </p:blipFill>
            <p:spPr>
              <a:xfrm>
                <a:off x="-29714" y="2750754"/>
                <a:ext cx="1472562" cy="321362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854" y="3305896"/>
                <a:ext cx="1443702" cy="34280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7799" y="3851167"/>
                <a:ext cx="1459283" cy="525915"/>
              </a:xfrm>
              <a:prstGeom prst="rect">
                <a:avLst/>
              </a:prstGeom>
            </p:spPr>
          </p:pic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50" y="1974964"/>
              <a:ext cx="1514684" cy="605746"/>
            </a:xfrm>
            <a:prstGeom prst="rect">
              <a:avLst/>
            </a:prstGeom>
          </p:spPr>
        </p:pic>
      </p:grpSp>
      <p:pic>
        <p:nvPicPr>
          <p:cNvPr id="26" name="Картина 1">
            <a:extLst>
              <a:ext uri="{FF2B5EF4-FFF2-40B4-BE49-F238E27FC236}">
                <a16:creationId xmlns:a16="http://schemas.microsoft.com/office/drawing/2014/main" id="{77368656-0982-664C-8F5F-B8CA5BDA31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6" y="4841403"/>
            <a:ext cx="1346048" cy="391375"/>
          </a:xfrm>
          <a:prstGeom prst="rect">
            <a:avLst/>
          </a:prstGeom>
        </p:spPr>
      </p:pic>
      <p:pic>
        <p:nvPicPr>
          <p:cNvPr id="27" name="Картина 2">
            <a:extLst>
              <a:ext uri="{FF2B5EF4-FFF2-40B4-BE49-F238E27FC236}">
                <a16:creationId xmlns:a16="http://schemas.microsoft.com/office/drawing/2014/main" id="{5431585A-CF85-784F-ADFB-A8FCB18FCE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" y="5272628"/>
            <a:ext cx="1417631" cy="57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70000" lnSpcReduction="20000"/>
          </a:bodyPr>
          <a:lstStyle/>
          <a:p>
            <a:r>
              <a:rPr lang="bg-BG" dirty="0"/>
              <a:t>Инструкции при изготвянето на презентацията:</a:t>
            </a:r>
          </a:p>
          <a:p>
            <a:pPr marL="538163" lvl="1" indent="-358775" algn="just"/>
            <a:r>
              <a:rPr lang="bg-BG" sz="2600" dirty="0"/>
              <a:t>Името на файла трябва да започва с номера на отбора. Пример за отбор 1: </a:t>
            </a:r>
            <a:r>
              <a:rPr lang="bg-BG" sz="2600" b="1" dirty="0"/>
              <a:t>„01-</a:t>
            </a:r>
            <a:r>
              <a:rPr lang="en-US" sz="2600" b="1" dirty="0"/>
              <a:t>NUSBFB</a:t>
            </a:r>
            <a:r>
              <a:rPr lang="bg-BG" sz="2600" b="1" dirty="0"/>
              <a:t>-</a:t>
            </a:r>
            <a:r>
              <a:rPr lang="en-US" sz="2600" b="1" dirty="0"/>
              <a:t>2019-</a:t>
            </a:r>
            <a:r>
              <a:rPr lang="bg-BG" sz="2600" b="1" dirty="0" err="1"/>
              <a:t>Presentation</a:t>
            </a:r>
            <a:r>
              <a:rPr lang="bg-BG" sz="2600" b="1" dirty="0"/>
              <a:t>.</a:t>
            </a:r>
            <a:r>
              <a:rPr lang="bg-BG" sz="2600" b="1" dirty="0" err="1"/>
              <a:t>pptx</a:t>
            </a:r>
            <a:r>
              <a:rPr lang="bg-BG" sz="2600" b="1" dirty="0"/>
              <a:t>”</a:t>
            </a:r>
            <a:r>
              <a:rPr lang="bg-BG" sz="2600" dirty="0"/>
              <a:t>. Заменете </a:t>
            </a:r>
            <a:r>
              <a:rPr lang="bg-BG" sz="2600" b="1" dirty="0"/>
              <a:t>„0Y” </a:t>
            </a:r>
            <a:r>
              <a:rPr lang="bg-BG" sz="2600" dirty="0"/>
              <a:t>в името на този файл с номера на Вашия отбор.</a:t>
            </a:r>
          </a:p>
          <a:p>
            <a:pPr marL="538163" lvl="1" indent="-358775" algn="just"/>
            <a:r>
              <a:rPr lang="bg-BG" sz="2600" dirty="0"/>
              <a:t>В заглавния слайд в полето </a:t>
            </a:r>
            <a:r>
              <a:rPr lang="bg-BG" sz="2600" b="1" dirty="0"/>
              <a:t>„Заглавие на презентацията“</a:t>
            </a:r>
            <a:r>
              <a:rPr lang="bg-BG" sz="2600" dirty="0"/>
              <a:t> се попълва заглавието на Вашата презентация, например “Кредитна обосновка за проект</a:t>
            </a:r>
            <a:r>
              <a:rPr lang="en-US" sz="2600" dirty="0"/>
              <a:t>”.</a:t>
            </a:r>
            <a:r>
              <a:rPr lang="bg-BG" sz="2600" dirty="0"/>
              <a:t>  </a:t>
            </a:r>
          </a:p>
          <a:p>
            <a:pPr marL="538163" lvl="1" indent="-358775" algn="just"/>
            <a:r>
              <a:rPr lang="bg-BG" sz="2600" dirty="0"/>
              <a:t>В заглавния слайд в полето </a:t>
            </a:r>
            <a:r>
              <a:rPr lang="bg-BG" sz="2600" b="1" dirty="0"/>
              <a:t>„№ XY“</a:t>
            </a:r>
            <a:r>
              <a:rPr lang="bg-BG" sz="2600" dirty="0"/>
              <a:t> напишете номера на Вашия отбор на мястото на частта </a:t>
            </a:r>
            <a:r>
              <a:rPr lang="bg-BG" sz="2600" b="1" dirty="0"/>
              <a:t>„XY“</a:t>
            </a:r>
            <a:r>
              <a:rPr lang="bg-BG" sz="2600" dirty="0"/>
              <a:t>.</a:t>
            </a:r>
          </a:p>
          <a:p>
            <a:pPr marL="538163" lvl="1" indent="-358775" algn="just"/>
            <a:r>
              <a:rPr lang="bg-BG" sz="2600" dirty="0"/>
              <a:t>В заглавния слайд в полето </a:t>
            </a:r>
            <a:r>
              <a:rPr lang="bg-BG" sz="2600" b="1" dirty="0"/>
              <a:t>„Направление“</a:t>
            </a:r>
            <a:r>
              <a:rPr lang="bg-BG" sz="2600" dirty="0"/>
              <a:t> напишете името на търговската банка-партньор, която сте получили при служебното разпределение на отборите.</a:t>
            </a:r>
          </a:p>
          <a:p>
            <a:pPr marL="538163" lvl="1" indent="-358775" algn="just"/>
            <a:r>
              <a:rPr lang="bg-BG" sz="2600" dirty="0"/>
              <a:t>В слайда </a:t>
            </a:r>
            <a:r>
              <a:rPr lang="bg-BG" sz="2600" b="1" dirty="0"/>
              <a:t>„Участници в екипа“ </a:t>
            </a:r>
            <a:r>
              <a:rPr lang="bg-BG" sz="2600" dirty="0"/>
              <a:t>попълнете трите имена, училището и града, в което учите, неговия директор и  вашия учител.</a:t>
            </a:r>
          </a:p>
          <a:p>
            <a:pPr marL="538163" lvl="1" indent="-358775" algn="just"/>
            <a:r>
              <a:rPr lang="bg-BG" sz="2600" b="1" dirty="0"/>
              <a:t>Изтрийте слайда с инструкциите след изготвянето на презентацията!!!</a:t>
            </a:r>
          </a:p>
          <a:p>
            <a:pPr marL="538163" lvl="1" indent="-358775" algn="just"/>
            <a:r>
              <a:rPr lang="bg-BG" sz="2600" b="1" dirty="0"/>
              <a:t>Не изтривайте последния слайд!!!</a:t>
            </a:r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2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6576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1638" y="1484784"/>
            <a:ext cx="8229600" cy="46699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g-BG" b="1" dirty="0"/>
              <a:t>ЕКИП:</a:t>
            </a:r>
          </a:p>
          <a:p>
            <a:pPr marL="457200" lvl="1" indent="0">
              <a:buNone/>
            </a:pPr>
            <a:r>
              <a:rPr lang="bg-BG" sz="2400" dirty="0"/>
              <a:t>Име, Презиме, Фамилия, </a:t>
            </a:r>
          </a:p>
          <a:p>
            <a:pPr marL="457200" lvl="1" indent="0">
              <a:buNone/>
            </a:pPr>
            <a:r>
              <a:rPr lang="bg-BG" sz="2400" dirty="0"/>
              <a:t>Име, Презиме, Фамилия, </a:t>
            </a:r>
          </a:p>
          <a:p>
            <a:pPr marL="457200" lvl="1" indent="0">
              <a:buNone/>
            </a:pPr>
            <a:r>
              <a:rPr lang="bg-BG" sz="2400" dirty="0"/>
              <a:t>Име, Презиме, Фамилия, </a:t>
            </a:r>
          </a:p>
          <a:p>
            <a:pPr marL="457200" lvl="1" indent="0">
              <a:buNone/>
            </a:pPr>
            <a:r>
              <a:rPr lang="bg-BG" sz="2400" dirty="0"/>
              <a:t>Име, Презиме, Фамилия</a:t>
            </a:r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bg-BG" sz="2400" dirty="0"/>
          </a:p>
          <a:p>
            <a:pPr marL="0" indent="0">
              <a:buNone/>
            </a:pPr>
            <a:r>
              <a:rPr lang="bg-BG" b="1" dirty="0"/>
              <a:t>УЧИЛИЩЕ, ГРАД:</a:t>
            </a:r>
          </a:p>
          <a:p>
            <a:pPr marL="0" indent="0">
              <a:buNone/>
            </a:pPr>
            <a:endParaRPr lang="bg-BG" sz="2500" b="1" dirty="0"/>
          </a:p>
          <a:p>
            <a:pPr marL="0" indent="0">
              <a:buNone/>
            </a:pPr>
            <a:r>
              <a:rPr lang="bg-BG" b="1" dirty="0"/>
              <a:t>ВОДЕЩ УЧИТЕЛ:</a:t>
            </a:r>
          </a:p>
          <a:p>
            <a:pPr marL="0" lvl="1" indent="0">
              <a:buNone/>
            </a:pPr>
            <a:r>
              <a:rPr lang="bg-BG" sz="2400" dirty="0"/>
              <a:t>         Име, Фамилия</a:t>
            </a:r>
          </a:p>
          <a:p>
            <a:pPr marL="0" indent="0">
              <a:buNone/>
            </a:pPr>
            <a:endParaRPr lang="bg-BG" sz="2500" b="1" dirty="0"/>
          </a:p>
          <a:p>
            <a:pPr marL="0" indent="0">
              <a:buNone/>
            </a:pPr>
            <a:r>
              <a:rPr lang="bg-BG" b="1" dirty="0"/>
              <a:t>ДИРЕКТОР:</a:t>
            </a:r>
          </a:p>
          <a:p>
            <a:pPr marL="0" lvl="1" indent="0">
              <a:buNone/>
            </a:pPr>
            <a:r>
              <a:rPr lang="bg-BG" sz="2400" dirty="0"/>
              <a:t>         Име, Фамилия</a:t>
            </a:r>
          </a:p>
          <a:p>
            <a:pPr marL="0" indent="0">
              <a:buNone/>
            </a:pPr>
            <a:endParaRPr lang="bg-BG" sz="2500" b="1" dirty="0"/>
          </a:p>
          <a:p>
            <a:endParaRPr lang="bg-BG" dirty="0"/>
          </a:p>
          <a:p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3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18493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ПРЕДСТАВЯНЕ НА РЕГИОНА, В КОЙТО ЩЕ СЕ РАЗВИВА БИЗНЕС-ИДЕЯТА: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4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7922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ПРЕДСТАВЯНЕ НА БИЗНЕС ИДЕЯТА: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5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86759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ПАЗАРЕН АНАЛИЗ И КОНКУРЕНЦИЯ: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6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23352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ПРОГНОЗНО ПОТРЕБИТЕЛСКО ТЪРСЕНЕ: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7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0718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НАЧАЛЕН КАПИТАЛ, БИЗНЕС КРЕДИТ И ИНВЕСТИЦИИ: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8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37366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/>
              <a:t>БЮДЖЕТ НА ПРИХОДНИТЕ И РАЗХОДНИТЕ ПАРИЧНИ ПОТОЦИ ПО ГОДИНИ: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9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49210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Words>297</Words>
  <Application>Microsoft Macintosh PowerPoint</Application>
  <PresentationFormat>On-screen Show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 Ganchev</dc:creator>
  <cp:lastModifiedBy>Microsoft Office User</cp:lastModifiedBy>
  <cp:revision>87</cp:revision>
  <cp:lastPrinted>2016-11-30T11:58:14Z</cp:lastPrinted>
  <dcterms:created xsi:type="dcterms:W3CDTF">2012-03-23T20:23:41Z</dcterms:created>
  <dcterms:modified xsi:type="dcterms:W3CDTF">2019-11-04T07:41:37Z</dcterms:modified>
</cp:coreProperties>
</file>